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Canva Sans" charset="1" panose="020B0503030501040103"/>
      <p:regular r:id="rId18"/>
    </p:embeddedFont>
    <p:embeddedFont>
      <p:font typeface="Futura Bold" charset="1" panose="020B0702020204020203"/>
      <p:regular r:id="rId19"/>
    </p:embeddedFont>
    <p:embeddedFont>
      <p:font typeface="Canva Sans Bold" charset="1" panose="020B0803030501040103"/>
      <p:regular r:id="rId20"/>
    </p:embeddedFont>
    <p:embeddedFont>
      <p:font typeface="Archivo Black" charset="1" panose="020B0A03020202020B04"/>
      <p:regular r:id="rId21"/>
    </p:embeddedFont>
    <p:embeddedFont>
      <p:font typeface="Cardo" charset="1" panose="02020600000000000000"/>
      <p:regular r:id="rId22"/>
    </p:embeddedFont>
    <p:embeddedFont>
      <p:font typeface="Ubuntu Bold" charset="1" panose="020B0804030602030204"/>
      <p:regular r:id="rId23"/>
    </p:embeddedFont>
    <p:embeddedFont>
      <p:font typeface="Lovelo" charset="1" panose="02000000000000000000"/>
      <p:regular r:id="rId24"/>
    </p:embeddedFont>
    <p:embeddedFont>
      <p:font typeface="Amaranth" charset="1" panose="02000503050000020004"/>
      <p:regular r:id="rId25"/>
    </p:embeddedFont>
    <p:embeddedFont>
      <p:font typeface="Ubuntu" charset="1" panose="020B0504030602030204"/>
      <p:regular r:id="rId26"/>
    </p:embeddedFont>
    <p:embeddedFont>
      <p:font typeface="Cooper BT Light" charset="1" panose="0208050304030B0204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13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2.png" Type="http://schemas.openxmlformats.org/officeDocument/2006/relationships/image"/><Relationship Id="rId5" Target="../media/image5.png" Type="http://schemas.openxmlformats.org/officeDocument/2006/relationships/image"/><Relationship Id="rId6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68736">
            <a:off x="11028809" y="-6212543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90" y="0"/>
                </a:lnTo>
                <a:lnTo>
                  <a:pt x="12758290" y="14301679"/>
                </a:lnTo>
                <a:lnTo>
                  <a:pt x="0" y="1430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84485" y="6898334"/>
            <a:ext cx="4729162" cy="1943291"/>
            <a:chOff x="0" y="0"/>
            <a:chExt cx="1245541" cy="5118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45541" cy="511810"/>
            </a:xfrm>
            <a:custGeom>
              <a:avLst/>
              <a:gdLst/>
              <a:ahLst/>
              <a:cxnLst/>
              <a:rect r="r" b="b" t="t" l="l"/>
              <a:pathLst>
                <a:path h="511810" w="1245541">
                  <a:moveTo>
                    <a:pt x="1245541" y="0"/>
                  </a:moveTo>
                  <a:lnTo>
                    <a:pt x="1245541" y="511810"/>
                  </a:lnTo>
                  <a:lnTo>
                    <a:pt x="0" y="511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34A9">
                <a:alpha val="6588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245541" cy="5499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463957" y="443032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266724" y="6717607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6"/>
                </a:lnTo>
                <a:lnTo>
                  <a:pt x="0" y="42480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263832" y="390525"/>
            <a:ext cx="13976391" cy="8992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039"/>
              </a:lnSpc>
            </a:pPr>
            <a:r>
              <a:rPr lang="en-US" sz="16456" b="true">
                <a:solidFill>
                  <a:srgbClr val="FFFFFF">
                    <a:alpha val="65882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flex Your </a:t>
            </a:r>
            <a:r>
              <a:rPr lang="en-US" sz="16456" b="true">
                <a:solidFill>
                  <a:srgbClr val="0CC0DF">
                    <a:alpha val="65882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ENV</a:t>
            </a:r>
          </a:p>
          <a:p>
            <a:pPr algn="just">
              <a:lnSpc>
                <a:spcPts val="23039"/>
              </a:lnSpc>
            </a:pPr>
            <a:r>
              <a:rPr lang="en-US" sz="16456" b="true">
                <a:solidFill>
                  <a:srgbClr val="FFFFFF">
                    <a:alpha val="65882"/>
                  </a:srgbClr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with </a:t>
            </a:r>
          </a:p>
          <a:p>
            <a:pPr algn="just">
              <a:lnSpc>
                <a:spcPts val="23039"/>
              </a:lnSpc>
              <a:spcBef>
                <a:spcPct val="0"/>
              </a:spcBef>
            </a:pPr>
            <a:r>
              <a:rPr lang="en-US" b="true" sz="16456">
                <a:solidFill>
                  <a:srgbClr val="FFFFFF">
                    <a:alpha val="65882"/>
                  </a:srgbClr>
                </a:solidFill>
                <a:latin typeface="Futura Bold"/>
                <a:ea typeface="Futura Bold"/>
                <a:cs typeface="Futura Bold"/>
                <a:sym typeface="Futura Bold"/>
              </a:rPr>
              <a:t>FLOX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180405" y="8667367"/>
            <a:ext cx="2072325" cy="1619633"/>
          </a:xfrm>
          <a:custGeom>
            <a:avLst/>
            <a:gdLst/>
            <a:ahLst/>
            <a:cxnLst/>
            <a:rect r="r" b="b" t="t" l="l"/>
            <a:pathLst>
              <a:path h="1619633" w="2072325">
                <a:moveTo>
                  <a:pt x="0" y="0"/>
                </a:moveTo>
                <a:lnTo>
                  <a:pt x="2072325" y="0"/>
                </a:lnTo>
                <a:lnTo>
                  <a:pt x="2072325" y="1619633"/>
                </a:lnTo>
                <a:lnTo>
                  <a:pt x="0" y="16196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68736">
            <a:off x="12839207" y="-6502164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89" y="0"/>
                </a:lnTo>
                <a:lnTo>
                  <a:pt x="12758289" y="14301679"/>
                </a:lnTo>
                <a:lnTo>
                  <a:pt x="0" y="1430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49907" y="494467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63957" y="8274945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5"/>
                </a:lnTo>
                <a:lnTo>
                  <a:pt x="0" y="4248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030151" y="8522370"/>
            <a:ext cx="2257849" cy="1764630"/>
          </a:xfrm>
          <a:custGeom>
            <a:avLst/>
            <a:gdLst/>
            <a:ahLst/>
            <a:cxnLst/>
            <a:rect r="r" b="b" t="t" l="l"/>
            <a:pathLst>
              <a:path h="1764630" w="2257849">
                <a:moveTo>
                  <a:pt x="0" y="0"/>
                </a:moveTo>
                <a:lnTo>
                  <a:pt x="2257849" y="0"/>
                </a:lnTo>
                <a:lnTo>
                  <a:pt x="2257849" y="1764630"/>
                </a:lnTo>
                <a:lnTo>
                  <a:pt x="0" y="1764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20968" y="0"/>
            <a:ext cx="7374083" cy="10398962"/>
          </a:xfrm>
          <a:custGeom>
            <a:avLst/>
            <a:gdLst/>
            <a:ahLst/>
            <a:cxnLst/>
            <a:rect r="r" b="b" t="t" l="l"/>
            <a:pathLst>
              <a:path h="10398962" w="7374083">
                <a:moveTo>
                  <a:pt x="0" y="0"/>
                </a:moveTo>
                <a:lnTo>
                  <a:pt x="7374083" y="0"/>
                </a:lnTo>
                <a:lnTo>
                  <a:pt x="7374083" y="10398962"/>
                </a:lnTo>
                <a:lnTo>
                  <a:pt x="0" y="1039896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82537" y="6850735"/>
            <a:ext cx="1927424" cy="1671635"/>
          </a:xfrm>
          <a:custGeom>
            <a:avLst/>
            <a:gdLst/>
            <a:ahLst/>
            <a:cxnLst/>
            <a:rect r="r" b="b" t="t" l="l"/>
            <a:pathLst>
              <a:path h="1671635" w="1927424">
                <a:moveTo>
                  <a:pt x="0" y="0"/>
                </a:moveTo>
                <a:lnTo>
                  <a:pt x="1927424" y="0"/>
                </a:lnTo>
                <a:lnTo>
                  <a:pt x="1927424" y="1671635"/>
                </a:lnTo>
                <a:lnTo>
                  <a:pt x="0" y="16716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82537" y="3477473"/>
            <a:ext cx="1757102" cy="828060"/>
          </a:xfrm>
          <a:custGeom>
            <a:avLst/>
            <a:gdLst/>
            <a:ahLst/>
            <a:cxnLst/>
            <a:rect r="r" b="b" t="t" l="l"/>
            <a:pathLst>
              <a:path h="828060" w="1757102">
                <a:moveTo>
                  <a:pt x="0" y="0"/>
                </a:moveTo>
                <a:lnTo>
                  <a:pt x="1757102" y="0"/>
                </a:lnTo>
                <a:lnTo>
                  <a:pt x="1757102" y="828059"/>
                </a:lnTo>
                <a:lnTo>
                  <a:pt x="0" y="82805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467604" y="1486876"/>
            <a:ext cx="6123029" cy="19905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82"/>
              </a:lnSpc>
              <a:spcBef>
                <a:spcPct val="0"/>
              </a:spcBef>
            </a:pPr>
            <a:r>
              <a:rPr lang="en-US" sz="563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Let’s mess with ENV (WORKSHOP)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9324998" y="4305532"/>
            <a:ext cx="4408240" cy="4408240"/>
          </a:xfrm>
          <a:custGeom>
            <a:avLst/>
            <a:gdLst/>
            <a:ahLst/>
            <a:cxnLst/>
            <a:rect r="r" b="b" t="t" l="l"/>
            <a:pathLst>
              <a:path h="4408240" w="4408240">
                <a:moveTo>
                  <a:pt x="0" y="0"/>
                </a:moveTo>
                <a:lnTo>
                  <a:pt x="4408240" y="0"/>
                </a:lnTo>
                <a:lnTo>
                  <a:pt x="4408240" y="4408240"/>
                </a:lnTo>
                <a:lnTo>
                  <a:pt x="0" y="440824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68736">
            <a:off x="12839207" y="-6502164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89" y="0"/>
                </a:lnTo>
                <a:lnTo>
                  <a:pt x="12758289" y="14301679"/>
                </a:lnTo>
                <a:lnTo>
                  <a:pt x="0" y="1430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49907" y="494467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63957" y="8274945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5"/>
                </a:lnTo>
                <a:lnTo>
                  <a:pt x="0" y="4248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030151" y="8522370"/>
            <a:ext cx="2257849" cy="1764630"/>
          </a:xfrm>
          <a:custGeom>
            <a:avLst/>
            <a:gdLst/>
            <a:ahLst/>
            <a:cxnLst/>
            <a:rect r="r" b="b" t="t" l="l"/>
            <a:pathLst>
              <a:path h="1764630" w="2257849">
                <a:moveTo>
                  <a:pt x="0" y="0"/>
                </a:moveTo>
                <a:lnTo>
                  <a:pt x="2257849" y="0"/>
                </a:lnTo>
                <a:lnTo>
                  <a:pt x="2257849" y="1764630"/>
                </a:lnTo>
                <a:lnTo>
                  <a:pt x="0" y="1764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682537" y="3477473"/>
            <a:ext cx="1757102" cy="828060"/>
          </a:xfrm>
          <a:custGeom>
            <a:avLst/>
            <a:gdLst/>
            <a:ahLst/>
            <a:cxnLst/>
            <a:rect r="r" b="b" t="t" l="l"/>
            <a:pathLst>
              <a:path h="828060" w="1757102">
                <a:moveTo>
                  <a:pt x="0" y="0"/>
                </a:moveTo>
                <a:lnTo>
                  <a:pt x="1757102" y="0"/>
                </a:lnTo>
                <a:lnTo>
                  <a:pt x="1757102" y="828059"/>
                </a:lnTo>
                <a:lnTo>
                  <a:pt x="0" y="8280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657113" y="75976"/>
            <a:ext cx="5833121" cy="5067524"/>
          </a:xfrm>
          <a:custGeom>
            <a:avLst/>
            <a:gdLst/>
            <a:ahLst/>
            <a:cxnLst/>
            <a:rect r="r" b="b" t="t" l="l"/>
            <a:pathLst>
              <a:path h="5067524" w="5833121">
                <a:moveTo>
                  <a:pt x="0" y="0"/>
                </a:moveTo>
                <a:lnTo>
                  <a:pt x="5833121" y="0"/>
                </a:lnTo>
                <a:lnTo>
                  <a:pt x="5833121" y="5067524"/>
                </a:lnTo>
                <a:lnTo>
                  <a:pt x="0" y="506752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546197" y="5681211"/>
            <a:ext cx="10054954" cy="1801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42"/>
              </a:lnSpc>
              <a:spcBef>
                <a:spcPct val="0"/>
              </a:spcBef>
            </a:pPr>
            <a:r>
              <a:rPr lang="en-US" sz="3459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ClamAV is an open-source antivirus engine designed for detecting malware and other malicious threats on various platforms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68736">
            <a:off x="12839207" y="-6502164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89" y="0"/>
                </a:lnTo>
                <a:lnTo>
                  <a:pt x="12758289" y="14301679"/>
                </a:lnTo>
                <a:lnTo>
                  <a:pt x="0" y="14301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49907" y="494467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63957" y="8274945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5"/>
                </a:lnTo>
                <a:lnTo>
                  <a:pt x="0" y="4248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030151" y="8522370"/>
            <a:ext cx="2257849" cy="1764630"/>
          </a:xfrm>
          <a:custGeom>
            <a:avLst/>
            <a:gdLst/>
            <a:ahLst/>
            <a:cxnLst/>
            <a:rect r="r" b="b" t="t" l="l"/>
            <a:pathLst>
              <a:path h="1764630" w="2257849">
                <a:moveTo>
                  <a:pt x="0" y="0"/>
                </a:moveTo>
                <a:lnTo>
                  <a:pt x="2257849" y="0"/>
                </a:lnTo>
                <a:lnTo>
                  <a:pt x="2257849" y="1764630"/>
                </a:lnTo>
                <a:lnTo>
                  <a:pt x="0" y="1764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682537" y="3477473"/>
            <a:ext cx="1757102" cy="828060"/>
          </a:xfrm>
          <a:custGeom>
            <a:avLst/>
            <a:gdLst/>
            <a:ahLst/>
            <a:cxnLst/>
            <a:rect r="r" b="b" t="t" l="l"/>
            <a:pathLst>
              <a:path h="828060" w="1757102">
                <a:moveTo>
                  <a:pt x="0" y="0"/>
                </a:moveTo>
                <a:lnTo>
                  <a:pt x="1757102" y="0"/>
                </a:lnTo>
                <a:lnTo>
                  <a:pt x="1757102" y="828059"/>
                </a:lnTo>
                <a:lnTo>
                  <a:pt x="0" y="8280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6632846" y="6832819"/>
            <a:ext cx="4682854" cy="58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42"/>
              </a:lnSpc>
              <a:spcBef>
                <a:spcPct val="0"/>
              </a:spcBef>
            </a:pPr>
            <a:r>
              <a:rPr lang="en-US" sz="3459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Add up your suggetion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266724" y="6717607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6"/>
                </a:lnTo>
                <a:lnTo>
                  <a:pt x="0" y="42480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868736">
            <a:off x="11281869" y="-6122139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90" y="0"/>
                </a:lnTo>
                <a:lnTo>
                  <a:pt x="12758290" y="14301678"/>
                </a:lnTo>
                <a:lnTo>
                  <a:pt x="0" y="143016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63957" y="443032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8368641" y="3645747"/>
            <a:ext cx="7328638" cy="784575"/>
            <a:chOff x="0" y="0"/>
            <a:chExt cx="690314" cy="7390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90315" cy="73902"/>
            </a:xfrm>
            <a:custGeom>
              <a:avLst/>
              <a:gdLst/>
              <a:ahLst/>
              <a:cxnLst/>
              <a:rect r="r" b="b" t="t" l="l"/>
              <a:pathLst>
                <a:path h="73902" w="690315">
                  <a:moveTo>
                    <a:pt x="690315" y="5282"/>
                  </a:moveTo>
                  <a:lnTo>
                    <a:pt x="690315" y="68620"/>
                  </a:lnTo>
                  <a:cubicBezTo>
                    <a:pt x="690315" y="71537"/>
                    <a:pt x="687950" y="73902"/>
                    <a:pt x="685033" y="73902"/>
                  </a:cubicBezTo>
                  <a:lnTo>
                    <a:pt x="5282" y="73902"/>
                  </a:lnTo>
                  <a:cubicBezTo>
                    <a:pt x="2365" y="73902"/>
                    <a:pt x="0" y="71537"/>
                    <a:pt x="0" y="68620"/>
                  </a:cubicBezTo>
                  <a:lnTo>
                    <a:pt x="0" y="5282"/>
                  </a:lnTo>
                  <a:cubicBezTo>
                    <a:pt x="0" y="2365"/>
                    <a:pt x="2365" y="0"/>
                    <a:pt x="5282" y="0"/>
                  </a:cubicBezTo>
                  <a:lnTo>
                    <a:pt x="685033" y="0"/>
                  </a:lnTo>
                  <a:cubicBezTo>
                    <a:pt x="687950" y="0"/>
                    <a:pt x="690315" y="2365"/>
                    <a:pt x="690315" y="5282"/>
                  </a:cubicBezTo>
                  <a:close/>
                </a:path>
              </a:pathLst>
            </a:custGeom>
            <a:solidFill>
              <a:srgbClr val="7634A9">
                <a:alpha val="56863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90314" cy="112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529833" y="5238788"/>
            <a:ext cx="2122724" cy="784575"/>
            <a:chOff x="0" y="0"/>
            <a:chExt cx="199948" cy="7390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9948" cy="73902"/>
            </a:xfrm>
            <a:custGeom>
              <a:avLst/>
              <a:gdLst/>
              <a:ahLst/>
              <a:cxnLst/>
              <a:rect r="r" b="b" t="t" l="l"/>
              <a:pathLst>
                <a:path h="73902" w="199948">
                  <a:moveTo>
                    <a:pt x="199948" y="18236"/>
                  </a:moveTo>
                  <a:lnTo>
                    <a:pt x="199948" y="55666"/>
                  </a:lnTo>
                  <a:cubicBezTo>
                    <a:pt x="199948" y="65737"/>
                    <a:pt x="191784" y="73902"/>
                    <a:pt x="181712" y="73902"/>
                  </a:cubicBezTo>
                  <a:lnTo>
                    <a:pt x="18236" y="73902"/>
                  </a:lnTo>
                  <a:cubicBezTo>
                    <a:pt x="8164" y="73902"/>
                    <a:pt x="0" y="65737"/>
                    <a:pt x="0" y="55666"/>
                  </a:cubicBezTo>
                  <a:lnTo>
                    <a:pt x="0" y="18236"/>
                  </a:lnTo>
                  <a:cubicBezTo>
                    <a:pt x="0" y="8164"/>
                    <a:pt x="8164" y="0"/>
                    <a:pt x="18236" y="0"/>
                  </a:cubicBezTo>
                  <a:lnTo>
                    <a:pt x="181712" y="0"/>
                  </a:lnTo>
                  <a:cubicBezTo>
                    <a:pt x="186549" y="0"/>
                    <a:pt x="191187" y="1921"/>
                    <a:pt x="194607" y="5341"/>
                  </a:cubicBezTo>
                  <a:cubicBezTo>
                    <a:pt x="198027" y="8761"/>
                    <a:pt x="199948" y="13399"/>
                    <a:pt x="199948" y="18236"/>
                  </a:cubicBezTo>
                  <a:close/>
                </a:path>
              </a:pathLst>
            </a:custGeom>
            <a:solidFill>
              <a:srgbClr val="C1FF72">
                <a:alpha val="86667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99948" cy="112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2711688" y="1918127"/>
            <a:ext cx="12985591" cy="7340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498"/>
              </a:lnSpc>
            </a:pPr>
            <a:r>
              <a:rPr lang="en-US" sz="464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 . Introduction Or it’s works on my machine </a:t>
            </a:r>
          </a:p>
          <a:p>
            <a:pPr algn="just">
              <a:lnSpc>
                <a:spcPts val="6498"/>
              </a:lnSpc>
            </a:pPr>
          </a:p>
          <a:p>
            <a:pPr algn="just">
              <a:lnSpc>
                <a:spcPts val="6498"/>
              </a:lnSpc>
            </a:pPr>
            <a:r>
              <a:rPr lang="en-US" sz="464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The Problem with Global Package Managers</a:t>
            </a:r>
          </a:p>
          <a:p>
            <a:pPr algn="just">
              <a:lnSpc>
                <a:spcPts val="6498"/>
              </a:lnSpc>
            </a:pPr>
          </a:p>
          <a:p>
            <a:pPr algn="just">
              <a:lnSpc>
                <a:spcPts val="6498"/>
              </a:lnSpc>
            </a:pPr>
            <a:r>
              <a:rPr lang="en-US" sz="464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3. Introducing </a:t>
            </a:r>
            <a:r>
              <a:rPr lang="en-US" sz="4641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Flox</a:t>
            </a:r>
            <a:r>
              <a:rPr lang="en-US" sz="464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just">
              <a:lnSpc>
                <a:spcPts val="6498"/>
              </a:lnSpc>
            </a:pPr>
          </a:p>
          <a:p>
            <a:pPr algn="just">
              <a:lnSpc>
                <a:spcPts val="6498"/>
              </a:lnSpc>
            </a:pPr>
            <a:r>
              <a:rPr lang="en-US" sz="4641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4. Let’s mess with ENV (WORKSHOP)</a:t>
            </a:r>
          </a:p>
          <a:p>
            <a:pPr algn="just">
              <a:lnSpc>
                <a:spcPts val="6498"/>
              </a:lnSpc>
              <a:spcBef>
                <a:spcPct val="0"/>
              </a:spcBef>
            </a:pPr>
          </a:p>
          <a:p>
            <a:pPr algn="just">
              <a:lnSpc>
                <a:spcPts val="6498"/>
              </a:lnSpc>
              <a:spcBef>
                <a:spcPct val="0"/>
              </a:spcBef>
            </a:pPr>
          </a:p>
        </p:txBody>
      </p:sp>
      <p:sp>
        <p:nvSpPr>
          <p:cNvPr name="Freeform 12" id="12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940793" y="157480"/>
            <a:ext cx="5137779" cy="1181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37"/>
              </a:lnSpc>
              <a:spcBef>
                <a:spcPct val="0"/>
              </a:spcBef>
            </a:pPr>
            <a:r>
              <a:rPr lang="en-US" sz="688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Agenta</a:t>
            </a:r>
          </a:p>
        </p:txBody>
      </p:sp>
      <p:grpSp>
        <p:nvGrpSpPr>
          <p:cNvPr name="Group 17" id="17"/>
          <p:cNvGrpSpPr/>
          <p:nvPr/>
        </p:nvGrpSpPr>
        <p:grpSpPr>
          <a:xfrm rot="-303707">
            <a:off x="9225466" y="4475704"/>
            <a:ext cx="5412940" cy="714875"/>
            <a:chOff x="0" y="0"/>
            <a:chExt cx="509867" cy="6733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09867" cy="67337"/>
            </a:xfrm>
            <a:custGeom>
              <a:avLst/>
              <a:gdLst/>
              <a:ahLst/>
              <a:cxnLst/>
              <a:rect r="r" b="b" t="t" l="l"/>
              <a:pathLst>
                <a:path h="67337" w="509867">
                  <a:moveTo>
                    <a:pt x="509867" y="7151"/>
                  </a:moveTo>
                  <a:lnTo>
                    <a:pt x="509867" y="60185"/>
                  </a:lnTo>
                  <a:cubicBezTo>
                    <a:pt x="509867" y="64135"/>
                    <a:pt x="506665" y="67337"/>
                    <a:pt x="502716" y="67337"/>
                  </a:cubicBezTo>
                  <a:lnTo>
                    <a:pt x="7151" y="67337"/>
                  </a:lnTo>
                  <a:cubicBezTo>
                    <a:pt x="3202" y="67337"/>
                    <a:pt x="0" y="64135"/>
                    <a:pt x="0" y="60185"/>
                  </a:cubicBezTo>
                  <a:lnTo>
                    <a:pt x="0" y="7151"/>
                  </a:lnTo>
                  <a:cubicBezTo>
                    <a:pt x="0" y="3202"/>
                    <a:pt x="3202" y="0"/>
                    <a:pt x="7151" y="0"/>
                  </a:cubicBezTo>
                  <a:lnTo>
                    <a:pt x="502716" y="0"/>
                  </a:lnTo>
                  <a:cubicBezTo>
                    <a:pt x="506665" y="0"/>
                    <a:pt x="509867" y="3202"/>
                    <a:pt x="509867" y="7151"/>
                  </a:cubicBezTo>
                  <a:close/>
                </a:path>
              </a:pathLst>
            </a:custGeom>
            <a:solidFill>
              <a:srgbClr val="D9D9D9">
                <a:alpha val="86667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509867" cy="1054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-190953">
            <a:off x="9505918" y="4301861"/>
            <a:ext cx="5049948" cy="703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38"/>
              </a:lnSpc>
              <a:spcBef>
                <a:spcPct val="0"/>
              </a:spcBef>
            </a:pPr>
            <a:r>
              <a:rPr lang="en-US" b="true" sz="417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apt , snap , pacman 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6144954" y="8723202"/>
            <a:ext cx="2000884" cy="1563798"/>
          </a:xfrm>
          <a:custGeom>
            <a:avLst/>
            <a:gdLst/>
            <a:ahLst/>
            <a:cxnLst/>
            <a:rect r="r" b="b" t="t" l="l"/>
            <a:pathLst>
              <a:path h="1563798" w="2000884">
                <a:moveTo>
                  <a:pt x="0" y="0"/>
                </a:moveTo>
                <a:lnTo>
                  <a:pt x="2000884" y="0"/>
                </a:lnTo>
                <a:lnTo>
                  <a:pt x="2000884" y="1563798"/>
                </a:lnTo>
                <a:lnTo>
                  <a:pt x="0" y="15637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68736">
            <a:off x="11281869" y="-6122139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90" y="0"/>
                </a:lnTo>
                <a:lnTo>
                  <a:pt x="12758290" y="14301678"/>
                </a:lnTo>
                <a:lnTo>
                  <a:pt x="0" y="14301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419900" y="0"/>
            <a:ext cx="5464010" cy="5251521"/>
          </a:xfrm>
          <a:custGeom>
            <a:avLst/>
            <a:gdLst/>
            <a:ahLst/>
            <a:cxnLst/>
            <a:rect r="r" b="b" t="t" l="l"/>
            <a:pathLst>
              <a:path h="5251521" w="5464010">
                <a:moveTo>
                  <a:pt x="0" y="0"/>
                </a:moveTo>
                <a:lnTo>
                  <a:pt x="5464010" y="0"/>
                </a:lnTo>
                <a:lnTo>
                  <a:pt x="5464010" y="5251521"/>
                </a:lnTo>
                <a:lnTo>
                  <a:pt x="0" y="52515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9026907" y="4937175"/>
            <a:ext cx="6874100" cy="3059796"/>
            <a:chOff x="0" y="0"/>
            <a:chExt cx="1149833" cy="5118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49833" cy="511810"/>
            </a:xfrm>
            <a:custGeom>
              <a:avLst/>
              <a:gdLst/>
              <a:ahLst/>
              <a:cxnLst/>
              <a:rect r="r" b="b" t="t" l="l"/>
              <a:pathLst>
                <a:path h="511810" w="1149833">
                  <a:moveTo>
                    <a:pt x="1149833" y="0"/>
                  </a:moveTo>
                  <a:lnTo>
                    <a:pt x="1149833" y="511810"/>
                  </a:lnTo>
                  <a:lnTo>
                    <a:pt x="0" y="5118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E1E6">
                <a:alpha val="65882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149833" cy="5499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126150" y="4841925"/>
            <a:ext cx="6774857" cy="336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704"/>
              </a:lnSpc>
              <a:spcBef>
                <a:spcPct val="0"/>
              </a:spcBef>
            </a:pPr>
            <a:r>
              <a:rPr lang="en-US" sz="4788">
                <a:solidFill>
                  <a:srgbClr val="FFFFFF"/>
                </a:solidFill>
                <a:latin typeface="Cardo"/>
                <a:ea typeface="Cardo"/>
                <a:cs typeface="Cardo"/>
                <a:sym typeface="Cardo"/>
              </a:rPr>
              <a:t>is a d</a:t>
            </a:r>
            <a:r>
              <a:rPr lang="en-US" sz="4788">
                <a:solidFill>
                  <a:srgbClr val="FFFFFF"/>
                </a:solidFill>
                <a:latin typeface="Cardo"/>
                <a:ea typeface="Cardo"/>
                <a:cs typeface="Cardo"/>
                <a:sym typeface="Cardo"/>
              </a:rPr>
              <a:t>ocker image is reproducible after certain amount of time like after 3 months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4349907" y="494467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463957" y="8274945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5"/>
                </a:lnTo>
                <a:lnTo>
                  <a:pt x="0" y="42480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077993" y="572222"/>
            <a:ext cx="7066007" cy="9548658"/>
          </a:xfrm>
          <a:custGeom>
            <a:avLst/>
            <a:gdLst/>
            <a:ahLst/>
            <a:cxnLst/>
            <a:rect r="r" b="b" t="t" l="l"/>
            <a:pathLst>
              <a:path h="9548658" w="7066007">
                <a:moveTo>
                  <a:pt x="0" y="0"/>
                </a:moveTo>
                <a:lnTo>
                  <a:pt x="7066007" y="0"/>
                </a:lnTo>
                <a:lnTo>
                  <a:pt x="7066007" y="9548658"/>
                </a:lnTo>
                <a:lnTo>
                  <a:pt x="0" y="95486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6058170" y="8638764"/>
            <a:ext cx="2108923" cy="1648236"/>
          </a:xfrm>
          <a:custGeom>
            <a:avLst/>
            <a:gdLst/>
            <a:ahLst/>
            <a:cxnLst/>
            <a:rect r="r" b="b" t="t" l="l"/>
            <a:pathLst>
              <a:path h="1648236" w="2108923">
                <a:moveTo>
                  <a:pt x="0" y="0"/>
                </a:moveTo>
                <a:lnTo>
                  <a:pt x="2108923" y="0"/>
                </a:lnTo>
                <a:lnTo>
                  <a:pt x="2108923" y="1648236"/>
                </a:lnTo>
                <a:lnTo>
                  <a:pt x="0" y="16482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68736">
            <a:off x="11281869" y="-6122139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90" y="0"/>
                </a:lnTo>
                <a:lnTo>
                  <a:pt x="12758290" y="14301678"/>
                </a:lnTo>
                <a:lnTo>
                  <a:pt x="0" y="14301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70951" y="488138"/>
            <a:ext cx="10393006" cy="4761596"/>
            <a:chOff x="0" y="0"/>
            <a:chExt cx="1738442" cy="7964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38442" cy="796469"/>
            </a:xfrm>
            <a:custGeom>
              <a:avLst/>
              <a:gdLst/>
              <a:ahLst/>
              <a:cxnLst/>
              <a:rect r="r" b="b" t="t" l="l"/>
              <a:pathLst>
                <a:path h="796469" w="1738442">
                  <a:moveTo>
                    <a:pt x="1738442" y="0"/>
                  </a:moveTo>
                  <a:lnTo>
                    <a:pt x="1738442" y="796469"/>
                  </a:lnTo>
                  <a:lnTo>
                    <a:pt x="0" y="796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E1E6">
                <a:alpha val="6588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38442" cy="8345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349907" y="494467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463957" y="8274945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5"/>
                </a:lnTo>
                <a:lnTo>
                  <a:pt x="0" y="4248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281732" y="197848"/>
            <a:ext cx="10182225" cy="4945652"/>
          </a:xfrm>
          <a:custGeom>
            <a:avLst/>
            <a:gdLst/>
            <a:ahLst/>
            <a:cxnLst/>
            <a:rect r="r" b="b" t="t" l="l"/>
            <a:pathLst>
              <a:path h="4945652" w="10182225">
                <a:moveTo>
                  <a:pt x="0" y="0"/>
                </a:moveTo>
                <a:lnTo>
                  <a:pt x="10182225" y="0"/>
                </a:lnTo>
                <a:lnTo>
                  <a:pt x="10182225" y="4945652"/>
                </a:lnTo>
                <a:lnTo>
                  <a:pt x="0" y="49456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75554" y="5919207"/>
            <a:ext cx="27428" cy="91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59"/>
              </a:lnSpc>
              <a:spcBef>
                <a:spcPct val="0"/>
              </a:spcBef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8121927" y="5744237"/>
            <a:ext cx="4551006" cy="680720"/>
            <a:chOff x="0" y="0"/>
            <a:chExt cx="761248" cy="11386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61248" cy="113864"/>
            </a:xfrm>
            <a:custGeom>
              <a:avLst/>
              <a:gdLst/>
              <a:ahLst/>
              <a:cxnLst/>
              <a:rect r="r" b="b" t="t" l="l"/>
              <a:pathLst>
                <a:path h="113864" w="761248">
                  <a:moveTo>
                    <a:pt x="761248" y="0"/>
                  </a:moveTo>
                  <a:lnTo>
                    <a:pt x="761248" y="113864"/>
                  </a:lnTo>
                  <a:lnTo>
                    <a:pt x="0" y="1138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E1E6">
                <a:alpha val="65882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761248" cy="1519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776403" y="5643616"/>
            <a:ext cx="9896530" cy="1606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489"/>
              </a:lnSpc>
              <a:spcBef>
                <a:spcPct val="0"/>
              </a:spcBef>
            </a:pPr>
            <a:r>
              <a:rPr lang="en-US" sz="463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Problem with the global package manager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6237057" y="7264926"/>
            <a:ext cx="2060795" cy="724635"/>
            <a:chOff x="0" y="0"/>
            <a:chExt cx="344710" cy="12120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44710" cy="121209"/>
            </a:xfrm>
            <a:custGeom>
              <a:avLst/>
              <a:gdLst/>
              <a:ahLst/>
              <a:cxnLst/>
              <a:rect r="r" b="b" t="t" l="l"/>
              <a:pathLst>
                <a:path h="121209" w="344710">
                  <a:moveTo>
                    <a:pt x="344710" y="0"/>
                  </a:moveTo>
                  <a:lnTo>
                    <a:pt x="344710" y="121209"/>
                  </a:lnTo>
                  <a:lnTo>
                    <a:pt x="0" y="1212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3131">
                <a:alpha val="65882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44710" cy="1593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6674963" y="7038133"/>
            <a:ext cx="1184982" cy="859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  <a:spcBef>
                <a:spcPct val="0"/>
              </a:spcBef>
            </a:pPr>
            <a:r>
              <a:rPr lang="en-US" sz="502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apt 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9026031" y="7025032"/>
            <a:ext cx="2060795" cy="724635"/>
            <a:chOff x="0" y="0"/>
            <a:chExt cx="344710" cy="121209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44710" cy="121209"/>
            </a:xfrm>
            <a:custGeom>
              <a:avLst/>
              <a:gdLst/>
              <a:ahLst/>
              <a:cxnLst/>
              <a:rect r="r" b="b" t="t" l="l"/>
              <a:pathLst>
                <a:path h="121209" w="344710">
                  <a:moveTo>
                    <a:pt x="344710" y="0"/>
                  </a:moveTo>
                  <a:lnTo>
                    <a:pt x="344710" y="121209"/>
                  </a:lnTo>
                  <a:lnTo>
                    <a:pt x="0" y="1212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BF6">
                <a:alpha val="65882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344710" cy="1593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9316235" y="6767778"/>
            <a:ext cx="1480387" cy="859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  <a:spcBef>
                <a:spcPct val="0"/>
              </a:spcBef>
            </a:pPr>
            <a:r>
              <a:rPr lang="en-US" sz="502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snap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1974847" y="7400104"/>
            <a:ext cx="2615786" cy="724635"/>
            <a:chOff x="0" y="0"/>
            <a:chExt cx="437543" cy="12120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37543" cy="121209"/>
            </a:xfrm>
            <a:custGeom>
              <a:avLst/>
              <a:gdLst/>
              <a:ahLst/>
              <a:cxnLst/>
              <a:rect r="r" b="b" t="t" l="l"/>
              <a:pathLst>
                <a:path h="121209" w="437543">
                  <a:moveTo>
                    <a:pt x="437543" y="0"/>
                  </a:moveTo>
                  <a:lnTo>
                    <a:pt x="437543" y="121209"/>
                  </a:lnTo>
                  <a:lnTo>
                    <a:pt x="0" y="1212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21F">
                <a:alpha val="65882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437543" cy="1593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1974847" y="7145123"/>
            <a:ext cx="2615786" cy="859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40"/>
              </a:lnSpc>
              <a:spcBef>
                <a:spcPct val="0"/>
              </a:spcBef>
            </a:pPr>
            <a:r>
              <a:rPr lang="en-US" sz="502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pacman 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16145136" y="8614279"/>
            <a:ext cx="2140252" cy="1672721"/>
          </a:xfrm>
          <a:custGeom>
            <a:avLst/>
            <a:gdLst/>
            <a:ahLst/>
            <a:cxnLst/>
            <a:rect r="r" b="b" t="t" l="l"/>
            <a:pathLst>
              <a:path h="1672721" w="2140252">
                <a:moveTo>
                  <a:pt x="0" y="0"/>
                </a:moveTo>
                <a:lnTo>
                  <a:pt x="2140251" y="0"/>
                </a:lnTo>
                <a:lnTo>
                  <a:pt x="2140251" y="1672721"/>
                </a:lnTo>
                <a:lnTo>
                  <a:pt x="0" y="16727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68736">
            <a:off x="11281869" y="-6122139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90" y="0"/>
                </a:lnTo>
                <a:lnTo>
                  <a:pt x="12758290" y="14301678"/>
                </a:lnTo>
                <a:lnTo>
                  <a:pt x="0" y="14301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675207" y="281649"/>
            <a:ext cx="13084400" cy="2758459"/>
            <a:chOff x="0" y="0"/>
            <a:chExt cx="2188632" cy="46140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88632" cy="461406"/>
            </a:xfrm>
            <a:custGeom>
              <a:avLst/>
              <a:gdLst/>
              <a:ahLst/>
              <a:cxnLst/>
              <a:rect r="r" b="b" t="t" l="l"/>
              <a:pathLst>
                <a:path h="461406" w="2188632">
                  <a:moveTo>
                    <a:pt x="2188632" y="0"/>
                  </a:moveTo>
                  <a:lnTo>
                    <a:pt x="2188632" y="461406"/>
                  </a:lnTo>
                  <a:lnTo>
                    <a:pt x="0" y="46140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BF6">
                <a:alpha val="65882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188632" cy="4995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349907" y="494467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463957" y="8274945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5"/>
                </a:lnTo>
                <a:lnTo>
                  <a:pt x="0" y="4248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764107" y="467341"/>
            <a:ext cx="1349600" cy="561359"/>
            <a:chOff x="0" y="0"/>
            <a:chExt cx="225748" cy="9389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25748" cy="93898"/>
            </a:xfrm>
            <a:custGeom>
              <a:avLst/>
              <a:gdLst/>
              <a:ahLst/>
              <a:cxnLst/>
              <a:rect r="r" b="b" t="t" l="l"/>
              <a:pathLst>
                <a:path h="93898" w="225748">
                  <a:moveTo>
                    <a:pt x="225748" y="0"/>
                  </a:moveTo>
                  <a:lnTo>
                    <a:pt x="225748" y="93898"/>
                  </a:lnTo>
                  <a:lnTo>
                    <a:pt x="0" y="938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45454">
                <a:alpha val="65882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25748" cy="1319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3090227" y="299380"/>
            <a:ext cx="12254359" cy="2646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313"/>
              </a:lnSpc>
              <a:spcBef>
                <a:spcPct val="0"/>
              </a:spcBef>
            </a:pPr>
            <a:r>
              <a:rPr lang="en-US" b="true" sz="379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apt</a:t>
            </a:r>
            <a:r>
              <a:rPr lang="en-US" sz="379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is the command-line tool that orchestrates the entire process of finding, downloading, and installing software packages and their dependencies on a  individual system.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070951" y="3087615"/>
            <a:ext cx="8398603" cy="5957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APT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├── Dependency Resolution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│   ├── Repositories (/etc/apt/sources.list)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│   └── Download Management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│       ├── HTTP/HTTPS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│       └── Local Cache (/var/cache/apt/archives)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├── The Backend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│   └── dpkg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└── System Integration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├── System Files</a:t>
            </a:r>
          </a:p>
          <a:p>
            <a:pPr algn="l">
              <a:lnSpc>
                <a:spcPts val="3977"/>
              </a:lnSpc>
              <a:spcBef>
                <a:spcPct val="0"/>
              </a:spcBef>
            </a:pPr>
            <a:r>
              <a:rPr lang="en-US" b="true" sz="2840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└── Status Database (/var/lib/dpkg/status)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0205577" y="3135240"/>
            <a:ext cx="7010991" cy="6038969"/>
            <a:chOff x="0" y="0"/>
            <a:chExt cx="1172731" cy="101013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72731" cy="1010134"/>
            </a:xfrm>
            <a:custGeom>
              <a:avLst/>
              <a:gdLst/>
              <a:ahLst/>
              <a:cxnLst/>
              <a:rect r="r" b="b" t="t" l="l"/>
              <a:pathLst>
                <a:path h="1010134" w="1172731">
                  <a:moveTo>
                    <a:pt x="1172731" y="0"/>
                  </a:moveTo>
                  <a:lnTo>
                    <a:pt x="1172731" y="1010134"/>
                  </a:lnTo>
                  <a:lnTo>
                    <a:pt x="0" y="10101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E59">
                <a:alpha val="65882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172731" cy="10482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332577" y="3560454"/>
            <a:ext cx="6756991" cy="4714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0"/>
              </a:lnSpc>
              <a:spcBef>
                <a:spcPct val="0"/>
              </a:spcBef>
            </a:pPr>
            <a:r>
              <a:rPr lang="en-US" b="true" sz="26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Flox</a:t>
            </a:r>
          </a:p>
          <a:p>
            <a:pPr algn="l">
              <a:lnSpc>
                <a:spcPts val="3770"/>
              </a:lnSpc>
              <a:spcBef>
                <a:spcPct val="0"/>
              </a:spcBef>
            </a:pPr>
            <a:r>
              <a:rPr lang="en-US" b="true" sz="26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├── Environment Management</a:t>
            </a:r>
          </a:p>
          <a:p>
            <a:pPr algn="l">
              <a:lnSpc>
                <a:spcPts val="3770"/>
              </a:lnSpc>
              <a:spcBef>
                <a:spcPct val="0"/>
              </a:spcBef>
            </a:pPr>
            <a:r>
              <a:rPr lang="en-US" b="true" sz="26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│   ├── Flox Hub (Remote Registry)</a:t>
            </a:r>
          </a:p>
          <a:p>
            <a:pPr algn="l">
              <a:lnSpc>
                <a:spcPts val="3770"/>
              </a:lnSpc>
              <a:spcBef>
                <a:spcPct val="0"/>
              </a:spcBef>
            </a:pPr>
            <a:r>
              <a:rPr lang="en-US" b="true" sz="26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│   └── Nix Store (Local Package Cache)</a:t>
            </a:r>
          </a:p>
          <a:p>
            <a:pPr algn="l">
              <a:lnSpc>
                <a:spcPts val="3770"/>
              </a:lnSpc>
              <a:spcBef>
                <a:spcPct val="0"/>
              </a:spcBef>
            </a:pPr>
            <a:r>
              <a:rPr lang="en-US" b="true" sz="26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├── The Backend</a:t>
            </a:r>
          </a:p>
          <a:p>
            <a:pPr algn="l">
              <a:lnSpc>
                <a:spcPts val="3770"/>
              </a:lnSpc>
              <a:spcBef>
                <a:spcPct val="0"/>
              </a:spcBef>
            </a:pPr>
            <a:r>
              <a:rPr lang="en-US" b="true" sz="26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│   └── Nix (Declarative Build System)</a:t>
            </a:r>
          </a:p>
          <a:p>
            <a:pPr algn="l">
              <a:lnSpc>
                <a:spcPts val="3770"/>
              </a:lnSpc>
              <a:spcBef>
                <a:spcPct val="0"/>
              </a:spcBef>
            </a:pPr>
            <a:r>
              <a:rPr lang="en-US" b="true" sz="26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└── User Integration</a:t>
            </a:r>
          </a:p>
          <a:p>
            <a:pPr algn="l">
              <a:lnSpc>
                <a:spcPts val="3770"/>
              </a:lnSpc>
              <a:spcBef>
                <a:spcPct val="0"/>
              </a:spcBef>
            </a:pPr>
            <a:r>
              <a:rPr lang="en-US" b="true" sz="26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├── Command-line Interface</a:t>
            </a:r>
          </a:p>
          <a:p>
            <a:pPr algn="l">
              <a:lnSpc>
                <a:spcPts val="3770"/>
              </a:lnSpc>
              <a:spcBef>
                <a:spcPct val="0"/>
              </a:spcBef>
            </a:pPr>
            <a:r>
              <a:rPr lang="en-US" b="true" sz="26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 └── User's PATH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6030151" y="8522370"/>
            <a:ext cx="2257849" cy="1764630"/>
          </a:xfrm>
          <a:custGeom>
            <a:avLst/>
            <a:gdLst/>
            <a:ahLst/>
            <a:cxnLst/>
            <a:rect r="r" b="b" t="t" l="l"/>
            <a:pathLst>
              <a:path h="1764630" w="2257849">
                <a:moveTo>
                  <a:pt x="0" y="0"/>
                </a:moveTo>
                <a:lnTo>
                  <a:pt x="2257849" y="0"/>
                </a:lnTo>
                <a:lnTo>
                  <a:pt x="2257849" y="1764630"/>
                </a:lnTo>
                <a:lnTo>
                  <a:pt x="0" y="1764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20968" y="405279"/>
            <a:ext cx="7188014" cy="9476443"/>
          </a:xfrm>
          <a:custGeom>
            <a:avLst/>
            <a:gdLst/>
            <a:ahLst/>
            <a:cxnLst/>
            <a:rect r="r" b="b" t="t" l="l"/>
            <a:pathLst>
              <a:path h="9476443" w="7188014">
                <a:moveTo>
                  <a:pt x="0" y="0"/>
                </a:moveTo>
                <a:lnTo>
                  <a:pt x="7188013" y="0"/>
                </a:lnTo>
                <a:lnTo>
                  <a:pt x="7188013" y="9476442"/>
                </a:lnTo>
                <a:lnTo>
                  <a:pt x="0" y="94764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436721" y="3422346"/>
            <a:ext cx="11301259" cy="6356958"/>
          </a:xfrm>
          <a:custGeom>
            <a:avLst/>
            <a:gdLst/>
            <a:ahLst/>
            <a:cxnLst/>
            <a:rect r="r" b="b" t="t" l="l"/>
            <a:pathLst>
              <a:path h="6356958" w="11301259">
                <a:moveTo>
                  <a:pt x="0" y="0"/>
                </a:moveTo>
                <a:lnTo>
                  <a:pt x="11301258" y="0"/>
                </a:lnTo>
                <a:lnTo>
                  <a:pt x="113012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030151" y="8522370"/>
            <a:ext cx="2257849" cy="1764630"/>
          </a:xfrm>
          <a:custGeom>
            <a:avLst/>
            <a:gdLst/>
            <a:ahLst/>
            <a:cxnLst/>
            <a:rect r="r" b="b" t="t" l="l"/>
            <a:pathLst>
              <a:path h="1764630" w="2257849">
                <a:moveTo>
                  <a:pt x="0" y="0"/>
                </a:moveTo>
                <a:lnTo>
                  <a:pt x="2257849" y="0"/>
                </a:lnTo>
                <a:lnTo>
                  <a:pt x="2257849" y="1764630"/>
                </a:lnTo>
                <a:lnTo>
                  <a:pt x="0" y="1764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999172" y="792820"/>
            <a:ext cx="729411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b="true" sz="3000" spc="60">
                <a:solidFill>
                  <a:srgbClr val="FFDE59"/>
                </a:solidFill>
                <a:latin typeface="Ubuntu Bold"/>
                <a:ea typeface="Ubuntu Bold"/>
                <a:cs typeface="Ubuntu Bold"/>
                <a:sym typeface="Ubuntu Bold"/>
              </a:rPr>
              <a:t>neofetch binary had been  removed from pacman(arch) package manager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68736">
            <a:off x="11281869" y="-6122139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90" y="0"/>
                </a:lnTo>
                <a:lnTo>
                  <a:pt x="12758290" y="14301678"/>
                </a:lnTo>
                <a:lnTo>
                  <a:pt x="0" y="14301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49907" y="494467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63957" y="8274945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5"/>
                </a:lnTo>
                <a:lnTo>
                  <a:pt x="0" y="4248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2070951" y="1028700"/>
            <a:ext cx="8634735" cy="3245940"/>
            <a:chOff x="0" y="0"/>
            <a:chExt cx="1197465" cy="45014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97465" cy="450144"/>
            </a:xfrm>
            <a:custGeom>
              <a:avLst/>
              <a:gdLst/>
              <a:ahLst/>
              <a:cxnLst/>
              <a:rect r="r" b="b" t="t" l="l"/>
              <a:pathLst>
                <a:path h="450144" w="1197465">
                  <a:moveTo>
                    <a:pt x="1197465" y="0"/>
                  </a:moveTo>
                  <a:lnTo>
                    <a:pt x="1197465" y="450144"/>
                  </a:lnTo>
                  <a:lnTo>
                    <a:pt x="0" y="4501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CE1E6">
                <a:alpha val="65882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197465" cy="488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261451" y="5440542"/>
            <a:ext cx="9305678" cy="759915"/>
            <a:chOff x="0" y="0"/>
            <a:chExt cx="1290512" cy="10538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290512" cy="105384"/>
            </a:xfrm>
            <a:custGeom>
              <a:avLst/>
              <a:gdLst/>
              <a:ahLst/>
              <a:cxnLst/>
              <a:rect r="r" b="b" t="t" l="l"/>
              <a:pathLst>
                <a:path h="105384" w="1290512">
                  <a:moveTo>
                    <a:pt x="1290512" y="0"/>
                  </a:moveTo>
                  <a:lnTo>
                    <a:pt x="1290512" y="105384"/>
                  </a:lnTo>
                  <a:lnTo>
                    <a:pt x="0" y="1053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D21F">
                <a:alpha val="65882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1290512" cy="14348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263832" y="6621501"/>
            <a:ext cx="9431876" cy="657212"/>
            <a:chOff x="0" y="0"/>
            <a:chExt cx="1308013" cy="9114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08013" cy="91142"/>
            </a:xfrm>
            <a:custGeom>
              <a:avLst/>
              <a:gdLst/>
              <a:ahLst/>
              <a:cxnLst/>
              <a:rect r="r" b="b" t="t" l="l"/>
              <a:pathLst>
                <a:path h="91142" w="1308013">
                  <a:moveTo>
                    <a:pt x="1308013" y="0"/>
                  </a:moveTo>
                  <a:lnTo>
                    <a:pt x="1308013" y="91142"/>
                  </a:lnTo>
                  <a:lnTo>
                    <a:pt x="0" y="911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1FF72">
                <a:alpha val="65882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1308013" cy="1292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261451" y="7996971"/>
            <a:ext cx="6901016" cy="641114"/>
            <a:chOff x="0" y="0"/>
            <a:chExt cx="957033" cy="88909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57033" cy="88909"/>
            </a:xfrm>
            <a:custGeom>
              <a:avLst/>
              <a:gdLst/>
              <a:ahLst/>
              <a:cxnLst/>
              <a:rect r="r" b="b" t="t" l="l"/>
              <a:pathLst>
                <a:path h="88909" w="957033">
                  <a:moveTo>
                    <a:pt x="957033" y="0"/>
                  </a:moveTo>
                  <a:lnTo>
                    <a:pt x="957033" y="88909"/>
                  </a:lnTo>
                  <a:lnTo>
                    <a:pt x="0" y="889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C52FF">
                <a:alpha val="65882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957033" cy="1270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-225413" y="8942778"/>
            <a:ext cx="18688050" cy="1344222"/>
            <a:chOff x="0" y="0"/>
            <a:chExt cx="4921956" cy="354034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921955" cy="354034"/>
            </a:xfrm>
            <a:custGeom>
              <a:avLst/>
              <a:gdLst/>
              <a:ahLst/>
              <a:cxnLst/>
              <a:rect r="r" b="b" t="t" l="l"/>
              <a:pathLst>
                <a:path h="354034" w="4921955">
                  <a:moveTo>
                    <a:pt x="21128" y="0"/>
                  </a:moveTo>
                  <a:lnTo>
                    <a:pt x="4900828" y="0"/>
                  </a:lnTo>
                  <a:cubicBezTo>
                    <a:pt x="4906431" y="0"/>
                    <a:pt x="4911805" y="2226"/>
                    <a:pt x="4915767" y="6188"/>
                  </a:cubicBezTo>
                  <a:cubicBezTo>
                    <a:pt x="4919730" y="10150"/>
                    <a:pt x="4921955" y="15524"/>
                    <a:pt x="4921955" y="21128"/>
                  </a:cubicBezTo>
                  <a:lnTo>
                    <a:pt x="4921955" y="332906"/>
                  </a:lnTo>
                  <a:cubicBezTo>
                    <a:pt x="4921955" y="338509"/>
                    <a:pt x="4919730" y="343883"/>
                    <a:pt x="4915767" y="347846"/>
                  </a:cubicBezTo>
                  <a:cubicBezTo>
                    <a:pt x="4911805" y="351808"/>
                    <a:pt x="4906431" y="354034"/>
                    <a:pt x="4900828" y="354034"/>
                  </a:cubicBezTo>
                  <a:lnTo>
                    <a:pt x="21128" y="354034"/>
                  </a:lnTo>
                  <a:cubicBezTo>
                    <a:pt x="15524" y="354034"/>
                    <a:pt x="10150" y="351808"/>
                    <a:pt x="6188" y="347846"/>
                  </a:cubicBezTo>
                  <a:cubicBezTo>
                    <a:pt x="2226" y="343883"/>
                    <a:pt x="0" y="338509"/>
                    <a:pt x="0" y="332906"/>
                  </a:cubicBezTo>
                  <a:lnTo>
                    <a:pt x="0" y="21128"/>
                  </a:lnTo>
                  <a:cubicBezTo>
                    <a:pt x="0" y="15524"/>
                    <a:pt x="2226" y="10150"/>
                    <a:pt x="6188" y="6188"/>
                  </a:cubicBezTo>
                  <a:cubicBezTo>
                    <a:pt x="10150" y="2226"/>
                    <a:pt x="15524" y="0"/>
                    <a:pt x="21128" y="0"/>
                  </a:cubicBezTo>
                  <a:close/>
                </a:path>
              </a:pathLst>
            </a:custGeom>
            <a:solidFill>
              <a:srgbClr val="7634A9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4921956" cy="3921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4" id="24"/>
          <p:cNvSpPr/>
          <p:nvPr/>
        </p:nvSpPr>
        <p:spPr>
          <a:xfrm flipH="false" flipV="false" rot="0">
            <a:off x="16030151" y="8522370"/>
            <a:ext cx="2257849" cy="1764630"/>
          </a:xfrm>
          <a:custGeom>
            <a:avLst/>
            <a:gdLst/>
            <a:ahLst/>
            <a:cxnLst/>
            <a:rect r="r" b="b" t="t" l="l"/>
            <a:pathLst>
              <a:path h="1764630" w="2257849">
                <a:moveTo>
                  <a:pt x="0" y="0"/>
                </a:moveTo>
                <a:lnTo>
                  <a:pt x="2257849" y="0"/>
                </a:lnTo>
                <a:lnTo>
                  <a:pt x="2257849" y="1764630"/>
                </a:lnTo>
                <a:lnTo>
                  <a:pt x="0" y="1764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250209" y="-66354"/>
            <a:ext cx="10959060" cy="5164615"/>
          </a:xfrm>
          <a:custGeom>
            <a:avLst/>
            <a:gdLst/>
            <a:ahLst/>
            <a:cxnLst/>
            <a:rect r="r" b="b" t="t" l="l"/>
            <a:pathLst>
              <a:path h="5164615" w="10959060">
                <a:moveTo>
                  <a:pt x="0" y="0"/>
                </a:moveTo>
                <a:lnTo>
                  <a:pt x="10959060" y="0"/>
                </a:lnTo>
                <a:lnTo>
                  <a:pt x="10959060" y="5164615"/>
                </a:lnTo>
                <a:lnTo>
                  <a:pt x="0" y="51646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1077161" y="999921"/>
            <a:ext cx="4697375" cy="3189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492"/>
              </a:lnSpc>
              <a:spcBef>
                <a:spcPct val="0"/>
              </a:spcBef>
            </a:pPr>
            <a:r>
              <a:rPr lang="en-US" b="true" sz="6066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Your code's personal bubble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63770" y="5298286"/>
            <a:ext cx="9931938" cy="902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147255" indent="-573628" lvl="1">
              <a:lnSpc>
                <a:spcPts val="7439"/>
              </a:lnSpc>
              <a:spcBef>
                <a:spcPct val="0"/>
              </a:spcBef>
              <a:buAutoNum type="arabicPeriod" startAt="1"/>
            </a:pPr>
            <a:r>
              <a:rPr lang="en-US" sz="531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Write once, runs anywhere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2263832" y="6376541"/>
            <a:ext cx="9572311" cy="902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39"/>
              </a:lnSpc>
              <a:spcBef>
                <a:spcPct val="0"/>
              </a:spcBef>
            </a:pPr>
            <a:r>
              <a:rPr lang="en-US" sz="531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2. Self contained and reliable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2263832" y="7735913"/>
            <a:ext cx="6898635" cy="902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39"/>
              </a:lnSpc>
              <a:spcBef>
                <a:spcPct val="0"/>
              </a:spcBef>
            </a:pPr>
            <a:r>
              <a:rPr lang="en-US" sz="5313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 .Know what's inside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0" y="9080655"/>
            <a:ext cx="15774536" cy="9541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83"/>
              </a:lnSpc>
              <a:spcBef>
                <a:spcPct val="0"/>
              </a:spcBef>
            </a:pPr>
            <a:r>
              <a:rPr lang="en-US" sz="5559">
                <a:solidFill>
                  <a:srgbClr val="FFFFFF"/>
                </a:solidFill>
                <a:latin typeface="Lovelo"/>
                <a:ea typeface="Lovelo"/>
                <a:cs typeface="Lovelo"/>
                <a:sym typeface="Lovelo"/>
              </a:rPr>
              <a:t>Let’’s Dive into FLOX {{Behind THe Hood}}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868736">
            <a:off x="11281869" y="-6122139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90" y="0"/>
                </a:lnTo>
                <a:lnTo>
                  <a:pt x="12758290" y="14301678"/>
                </a:lnTo>
                <a:lnTo>
                  <a:pt x="0" y="14301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349907" y="494467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63957" y="8274945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5"/>
                </a:lnTo>
                <a:lnTo>
                  <a:pt x="0" y="4248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-1238062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048938" y="-254149"/>
            <a:ext cx="7096197" cy="11001375"/>
            <a:chOff x="0" y="0"/>
            <a:chExt cx="1868957" cy="289748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868957" cy="2897481"/>
            </a:xfrm>
            <a:custGeom>
              <a:avLst/>
              <a:gdLst/>
              <a:ahLst/>
              <a:cxnLst/>
              <a:rect r="r" b="b" t="t" l="l"/>
              <a:pathLst>
                <a:path h="2897481" w="1868957">
                  <a:moveTo>
                    <a:pt x="0" y="0"/>
                  </a:moveTo>
                  <a:lnTo>
                    <a:pt x="1868957" y="0"/>
                  </a:lnTo>
                  <a:lnTo>
                    <a:pt x="1868957" y="2897481"/>
                  </a:lnTo>
                  <a:lnTo>
                    <a:pt x="0" y="2897481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868957" cy="29355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030151" y="8522370"/>
            <a:ext cx="2257849" cy="1764630"/>
          </a:xfrm>
          <a:custGeom>
            <a:avLst/>
            <a:gdLst/>
            <a:ahLst/>
            <a:cxnLst/>
            <a:rect r="r" b="b" t="t" l="l"/>
            <a:pathLst>
              <a:path h="1764630" w="2257849">
                <a:moveTo>
                  <a:pt x="0" y="0"/>
                </a:moveTo>
                <a:lnTo>
                  <a:pt x="2257849" y="0"/>
                </a:lnTo>
                <a:lnTo>
                  <a:pt x="2257849" y="1764630"/>
                </a:lnTo>
                <a:lnTo>
                  <a:pt x="0" y="176463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AutoShape 14" id="14"/>
          <p:cNvSpPr/>
          <p:nvPr/>
        </p:nvSpPr>
        <p:spPr>
          <a:xfrm>
            <a:off x="4735422" y="7758112"/>
            <a:ext cx="5549265" cy="0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15" id="15"/>
          <p:cNvSpPr/>
          <p:nvPr/>
        </p:nvSpPr>
        <p:spPr>
          <a:xfrm>
            <a:off x="4735422" y="6381750"/>
            <a:ext cx="5549265" cy="0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16" id="16"/>
          <p:cNvSpPr/>
          <p:nvPr/>
        </p:nvSpPr>
        <p:spPr>
          <a:xfrm flipV="true">
            <a:off x="4735966" y="5507257"/>
            <a:ext cx="5420753" cy="61912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17" id="17"/>
          <p:cNvSpPr/>
          <p:nvPr/>
        </p:nvSpPr>
        <p:spPr>
          <a:xfrm>
            <a:off x="4863934" y="3562350"/>
            <a:ext cx="5420753" cy="0"/>
          </a:xfrm>
          <a:prstGeom prst="line">
            <a:avLst/>
          </a:prstGeom>
          <a:ln cap="flat" w="47625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18" id="18"/>
          <p:cNvSpPr/>
          <p:nvPr/>
        </p:nvSpPr>
        <p:spPr>
          <a:xfrm>
            <a:off x="5030621" y="5006585"/>
            <a:ext cx="5420753" cy="0"/>
          </a:xfrm>
          <a:prstGeom prst="line">
            <a:avLst/>
          </a:prstGeom>
          <a:ln cap="flat" w="95250">
            <a:solidFill>
              <a:srgbClr val="FF3131"/>
            </a:solidFill>
            <a:prstDash val="solid"/>
            <a:headEnd type="arrow" len="sm" w="med"/>
            <a:tailEnd type="arrow" len="sm" w="med"/>
          </a:ln>
        </p:spPr>
      </p:sp>
      <p:grpSp>
        <p:nvGrpSpPr>
          <p:cNvPr name="Group 19" id="19"/>
          <p:cNvGrpSpPr/>
          <p:nvPr/>
        </p:nvGrpSpPr>
        <p:grpSpPr>
          <a:xfrm rot="0">
            <a:off x="10613918" y="4571223"/>
            <a:ext cx="2052884" cy="870723"/>
            <a:chOff x="0" y="0"/>
            <a:chExt cx="540677" cy="22932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40677" cy="229326"/>
            </a:xfrm>
            <a:custGeom>
              <a:avLst/>
              <a:gdLst/>
              <a:ahLst/>
              <a:cxnLst/>
              <a:rect r="r" b="b" t="t" l="l"/>
              <a:pathLst>
                <a:path h="229326" w="540677">
                  <a:moveTo>
                    <a:pt x="0" y="0"/>
                  </a:moveTo>
                  <a:lnTo>
                    <a:pt x="540677" y="0"/>
                  </a:lnTo>
                  <a:lnTo>
                    <a:pt x="540677" y="229326"/>
                  </a:lnTo>
                  <a:lnTo>
                    <a:pt x="0" y="229326"/>
                  </a:lnTo>
                  <a:close/>
                </a:path>
              </a:pathLst>
            </a:custGeom>
            <a:solidFill>
              <a:srgbClr val="7634A9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540677" cy="2674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774297" y="171420"/>
            <a:ext cx="7335757" cy="1313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35"/>
              </a:lnSpc>
              <a:spcBef>
                <a:spcPct val="0"/>
              </a:spcBef>
            </a:pPr>
            <a:r>
              <a:rPr lang="en-US" sz="773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Mr. Tech Burger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527759" y="2841945"/>
            <a:ext cx="5395606" cy="1321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6"/>
              </a:lnSpc>
              <a:spcBef>
                <a:spcPct val="0"/>
              </a:spcBef>
            </a:pPr>
            <a:r>
              <a:rPr lang="en-US" b="true" sz="384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Distro {Arch, Ubuntu,298++}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934953" y="7302795"/>
            <a:ext cx="5463699" cy="1321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6"/>
              </a:lnSpc>
              <a:spcBef>
                <a:spcPct val="0"/>
              </a:spcBef>
            </a:pPr>
            <a:r>
              <a:rPr lang="en-US" b="true" sz="384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kernel{linux, OS x, Freebsd }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0284687" y="6025712"/>
            <a:ext cx="5356384" cy="645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6"/>
              </a:lnSpc>
              <a:spcBef>
                <a:spcPct val="0"/>
              </a:spcBef>
            </a:pPr>
            <a:r>
              <a:rPr lang="en-US" b="true" sz="384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Global ENV {variables}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288013" y="5179863"/>
            <a:ext cx="5110639" cy="645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6"/>
              </a:lnSpc>
              <a:spcBef>
                <a:spcPct val="0"/>
              </a:spcBef>
            </a:pPr>
            <a:r>
              <a:rPr lang="en-US" b="true" sz="384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our awesome project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613918" y="4456923"/>
            <a:ext cx="1862290" cy="985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89"/>
              </a:lnSpc>
              <a:spcBef>
                <a:spcPct val="0"/>
              </a:spcBef>
            </a:pPr>
            <a:r>
              <a:rPr lang="en-US" b="true" sz="5778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FLOX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823">
                <a:alpha val="100000"/>
              </a:srgbClr>
            </a:gs>
            <a:gs pos="100000">
              <a:srgbClr val="160D3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44138" y="648676"/>
            <a:ext cx="3257550" cy="971550"/>
            <a:chOff x="0" y="0"/>
            <a:chExt cx="857956" cy="25588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56" cy="255881"/>
            </a:xfrm>
            <a:custGeom>
              <a:avLst/>
              <a:gdLst/>
              <a:ahLst/>
              <a:cxnLst/>
              <a:rect r="r" b="b" t="t" l="l"/>
              <a:pathLst>
                <a:path h="255881" w="857956">
                  <a:moveTo>
                    <a:pt x="14260" y="0"/>
                  </a:moveTo>
                  <a:lnTo>
                    <a:pt x="843696" y="0"/>
                  </a:lnTo>
                  <a:cubicBezTo>
                    <a:pt x="851571" y="0"/>
                    <a:pt x="857956" y="6384"/>
                    <a:pt x="857956" y="14260"/>
                  </a:cubicBezTo>
                  <a:lnTo>
                    <a:pt x="857956" y="241622"/>
                  </a:lnTo>
                  <a:cubicBezTo>
                    <a:pt x="857956" y="249497"/>
                    <a:pt x="851571" y="255881"/>
                    <a:pt x="843696" y="255881"/>
                  </a:cubicBezTo>
                  <a:lnTo>
                    <a:pt x="14260" y="255881"/>
                  </a:lnTo>
                  <a:cubicBezTo>
                    <a:pt x="6384" y="255881"/>
                    <a:pt x="0" y="249497"/>
                    <a:pt x="0" y="241622"/>
                  </a:cubicBezTo>
                  <a:lnTo>
                    <a:pt x="0" y="14260"/>
                  </a:lnTo>
                  <a:cubicBezTo>
                    <a:pt x="0" y="6384"/>
                    <a:pt x="6384" y="0"/>
                    <a:pt x="14260" y="0"/>
                  </a:cubicBezTo>
                  <a:close/>
                </a:path>
              </a:pathLst>
            </a:custGeom>
            <a:solidFill>
              <a:srgbClr val="E2CBF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57956" cy="2939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182803" y="3234802"/>
            <a:ext cx="4043362" cy="814797"/>
            <a:chOff x="0" y="0"/>
            <a:chExt cx="1064919" cy="21459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64919" cy="214597"/>
            </a:xfrm>
            <a:custGeom>
              <a:avLst/>
              <a:gdLst/>
              <a:ahLst/>
              <a:cxnLst/>
              <a:rect r="r" b="b" t="t" l="l"/>
              <a:pathLst>
                <a:path h="214597" w="1064919">
                  <a:moveTo>
                    <a:pt x="26806" y="0"/>
                  </a:moveTo>
                  <a:lnTo>
                    <a:pt x="1038112" y="0"/>
                  </a:lnTo>
                  <a:cubicBezTo>
                    <a:pt x="1045222" y="0"/>
                    <a:pt x="1052040" y="2824"/>
                    <a:pt x="1057067" y="7851"/>
                  </a:cubicBezTo>
                  <a:cubicBezTo>
                    <a:pt x="1062094" y="12878"/>
                    <a:pt x="1064919" y="19697"/>
                    <a:pt x="1064919" y="26806"/>
                  </a:cubicBezTo>
                  <a:lnTo>
                    <a:pt x="1064919" y="187791"/>
                  </a:lnTo>
                  <a:cubicBezTo>
                    <a:pt x="1064919" y="194900"/>
                    <a:pt x="1062094" y="201718"/>
                    <a:pt x="1057067" y="206745"/>
                  </a:cubicBezTo>
                  <a:cubicBezTo>
                    <a:pt x="1052040" y="211772"/>
                    <a:pt x="1045222" y="214597"/>
                    <a:pt x="1038112" y="214597"/>
                  </a:cubicBezTo>
                  <a:lnTo>
                    <a:pt x="26806" y="214597"/>
                  </a:lnTo>
                  <a:cubicBezTo>
                    <a:pt x="19697" y="214597"/>
                    <a:pt x="12878" y="211772"/>
                    <a:pt x="7851" y="206745"/>
                  </a:cubicBezTo>
                  <a:cubicBezTo>
                    <a:pt x="2824" y="201718"/>
                    <a:pt x="0" y="194900"/>
                    <a:pt x="0" y="187791"/>
                  </a:cubicBezTo>
                  <a:lnTo>
                    <a:pt x="0" y="26806"/>
                  </a:lnTo>
                  <a:cubicBezTo>
                    <a:pt x="0" y="19697"/>
                    <a:pt x="2824" y="12878"/>
                    <a:pt x="7851" y="7851"/>
                  </a:cubicBezTo>
                  <a:cubicBezTo>
                    <a:pt x="12878" y="2824"/>
                    <a:pt x="19697" y="0"/>
                    <a:pt x="26806" y="0"/>
                  </a:cubicBez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064919" cy="2526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6868736">
            <a:off x="11281869" y="-6122139"/>
            <a:ext cx="12758289" cy="14301679"/>
          </a:xfrm>
          <a:custGeom>
            <a:avLst/>
            <a:gdLst/>
            <a:ahLst/>
            <a:cxnLst/>
            <a:rect r="r" b="b" t="t" l="l"/>
            <a:pathLst>
              <a:path h="14301679" w="12758289">
                <a:moveTo>
                  <a:pt x="0" y="0"/>
                </a:moveTo>
                <a:lnTo>
                  <a:pt x="12758290" y="0"/>
                </a:lnTo>
                <a:lnTo>
                  <a:pt x="12758290" y="14301678"/>
                </a:lnTo>
                <a:lnTo>
                  <a:pt x="0" y="143016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4349907" y="4944672"/>
            <a:ext cx="6112238" cy="6104598"/>
          </a:xfrm>
          <a:custGeom>
            <a:avLst/>
            <a:gdLst/>
            <a:ahLst/>
            <a:cxnLst/>
            <a:rect r="r" b="b" t="t" l="l"/>
            <a:pathLst>
              <a:path h="6104598" w="6112238">
                <a:moveTo>
                  <a:pt x="0" y="0"/>
                </a:moveTo>
                <a:lnTo>
                  <a:pt x="6112238" y="0"/>
                </a:lnTo>
                <a:lnTo>
                  <a:pt x="6112238" y="6104598"/>
                </a:lnTo>
                <a:lnTo>
                  <a:pt x="0" y="6104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463957" y="8274945"/>
            <a:ext cx="4253352" cy="4248035"/>
          </a:xfrm>
          <a:custGeom>
            <a:avLst/>
            <a:gdLst/>
            <a:ahLst/>
            <a:cxnLst/>
            <a:rect r="r" b="b" t="t" l="l"/>
            <a:pathLst>
              <a:path h="4248035" w="4253352">
                <a:moveTo>
                  <a:pt x="0" y="0"/>
                </a:moveTo>
                <a:lnTo>
                  <a:pt x="4253352" y="0"/>
                </a:lnTo>
                <a:lnTo>
                  <a:pt x="4253352" y="4248035"/>
                </a:lnTo>
                <a:lnTo>
                  <a:pt x="0" y="42480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6868736">
            <a:off x="-2010224" y="7959671"/>
            <a:ext cx="3003793" cy="3367167"/>
          </a:xfrm>
          <a:custGeom>
            <a:avLst/>
            <a:gdLst/>
            <a:ahLst/>
            <a:cxnLst/>
            <a:rect r="r" b="b" t="t" l="l"/>
            <a:pathLst>
              <a:path h="3367167" w="3003793">
                <a:moveTo>
                  <a:pt x="0" y="0"/>
                </a:moveTo>
                <a:lnTo>
                  <a:pt x="3003794" y="0"/>
                </a:lnTo>
                <a:lnTo>
                  <a:pt x="3003794" y="3367167"/>
                </a:lnTo>
                <a:lnTo>
                  <a:pt x="0" y="33671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145136" y="-6164570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6030151" y="8522370"/>
            <a:ext cx="2257849" cy="1764630"/>
          </a:xfrm>
          <a:custGeom>
            <a:avLst/>
            <a:gdLst/>
            <a:ahLst/>
            <a:cxnLst/>
            <a:rect r="r" b="b" t="t" l="l"/>
            <a:pathLst>
              <a:path h="1764630" w="2257849">
                <a:moveTo>
                  <a:pt x="0" y="0"/>
                </a:moveTo>
                <a:lnTo>
                  <a:pt x="2257849" y="0"/>
                </a:lnTo>
                <a:lnTo>
                  <a:pt x="2257849" y="1764630"/>
                </a:lnTo>
                <a:lnTo>
                  <a:pt x="0" y="17646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13849" y="171767"/>
            <a:ext cx="1757102" cy="2868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#include &lt;stdio.h&gt;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 main()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{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int fahr;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for (fahr = 300; fahr &gt;= 0; fahr = fahr - 20)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printf("%3d %6.1f\n", fahr, (5.0/9.0)*(fahr-32));</a:t>
            </a:r>
          </a:p>
          <a:p>
            <a:pPr algn="just">
              <a:lnSpc>
                <a:spcPts val="1899"/>
              </a:lnSpc>
              <a:spcBef>
                <a:spcPct val="0"/>
              </a:spcBef>
            </a:pPr>
            <a:r>
              <a:rPr lang="en-US" sz="135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0968" y="2822426"/>
            <a:ext cx="2142864" cy="1669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#!/usr/bin/env bash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set -euo pipefail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"🧠 FreeBSD QEMU Setup Script"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"=============================="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CONFIGURATION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DISK_FILE="freebsd.qcow2"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DISK_SIZE="20G"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RAM="4096"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CPUS="4"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BASE_URL="https://download.freebsd.org/ftp/releases/ISO-IMAGES"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ISO_DIR="isos"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mkdir -p "$ISO_DIR"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DECLARATIVE VARIABLES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REQUIRED_TOOLS=(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curl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wget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xz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qemu-img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qemu-system-x86_64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Mapping of package managers to install commands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declare -A PKG_MANAGERS=(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[apt]="sudo apt update &amp;&amp; sudo apt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[dnf]="sudo dnf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[pacman]="sudo pacman -Sy --noconfirm"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[pkg]="sudo pkg install -y"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[nix-env]="nix-env -iA nixpkgs"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FUNCTIONS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for required tools..."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MISSING_TOOLS=()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tool in "${REQUIRED_TOOLS[@]}";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! command -v "$tool"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MISSING_TOOLS+=("$tool")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${#MISSING_TOOLS[@]} -eq 0 ];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All dependencies are installed."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return 0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"⚠️ Missing: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install_dependencies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install_dependencies()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missing_tools=("$@")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-n "🌐 Checking internet... 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ping -c 1 google.com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"connected."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internet connection.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local pkg_found=false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for manager in "${!PKG_MANAGERS[@]}"; do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command -v "$manager" &amp;&gt;/dev/null;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echo "📦 Installing missing packages using $manager..."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${PKG_MANAGERS[$manager]} "${missing_tools[@]}"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pkg_found=true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break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done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! $pkg_found;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supported package manager found."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"🛠️ Please install manually: ${missing_tools[*]}"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Default Resources:"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read -p "✨ Customize CPU/RAM/Disk? (y/N): " CUSTOMIZE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CUSTOMIZE=${CUSTOMIZE,,}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[[ "$CUSTOMIZE" == "y" ]];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CPU cores (default: $CPUS): " USER_CPUS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"$USER_CPUS" =~ ^[0-9]+$ ]] &amp;&amp; CPUS="$USER_CPUS"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RAM in MB (default: $RAM): " USER_RAM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"$USER_RAM" =~ ^[0-9]+$ ]] &amp;&amp; RAM="$USER_RAM"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read -p "Enter disk size (e.g., 25G) (default: $DISK_SIZE): " USER_DISK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[[ "$USER_DISK" =~ ^[0-9]+[GgMm]?$ ]] &amp;&amp; DISK_SIZE="$USER_DISK"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"🚀 Final Configuration:"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CPUs : $CPUS"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RAM  : $RAM MB"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    ➤ Disk : $DISK_SIZE"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check_kvm() {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echo "🔍 Checking KVM support..."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grep -E -q '(vmx|svm)'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CPU supports virtualization."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No virtualization support detected. Exiting."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!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"⚠️ /dev/kvm not found. Attempting to load kernel modules..."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if grep -q vmx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kvm_intel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elif grep -q svm /proc/cpuinfo;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    sudo modprobe kvm_amd || true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if [ -e /dev/kvm ]; then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"✅ KVM is enabled."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else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echo "❌ KVM not available. Enable in BIOS/UEFI."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    exit 1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fi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}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---------- MAIN WORKFLOW ----------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customize_resources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check_dependencies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check_kvm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echo "✅ Environment ready. Continue with ISO download &amp; QEMU setup..."</a:t>
            </a:r>
          </a:p>
          <a:p>
            <a:pPr algn="l">
              <a:lnSpc>
                <a:spcPts val="863"/>
              </a:lnSpc>
              <a:spcBef>
                <a:spcPct val="0"/>
              </a:spcBef>
            </a:pPr>
            <a:r>
              <a:rPr lang="en-US" sz="61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# (Rest of your ISO download and VM launch logic would follow here)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175405" y="550462"/>
            <a:ext cx="8945902" cy="1052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50"/>
              </a:lnSpc>
              <a:spcBef>
                <a:spcPct val="0"/>
              </a:spcBef>
            </a:pPr>
            <a:r>
              <a:rPr lang="en-US" sz="6178">
                <a:solidFill>
                  <a:srgbClr val="FFFFFF"/>
                </a:solidFill>
                <a:latin typeface="Amaranth"/>
                <a:ea typeface="Amaranth"/>
                <a:cs typeface="Amaranth"/>
                <a:sym typeface="Amaranth"/>
              </a:rPr>
              <a:t>Heart OF the </a:t>
            </a:r>
            <a:r>
              <a:rPr lang="en-US" sz="6178">
                <a:solidFill>
                  <a:srgbClr val="000000"/>
                </a:solidFill>
                <a:latin typeface="Amaranth"/>
                <a:ea typeface="Amaranth"/>
                <a:cs typeface="Amaranth"/>
                <a:sym typeface="Amaranth"/>
              </a:rPr>
              <a:t>FLOX ENV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321074" y="3177448"/>
            <a:ext cx="3766820" cy="815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17"/>
              </a:lnSpc>
              <a:spcBef>
                <a:spcPct val="0"/>
              </a:spcBef>
            </a:pPr>
            <a:r>
              <a:rPr lang="en-US" sz="4655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manifest.toml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8280680" y="1793486"/>
            <a:ext cx="2052545" cy="1268057"/>
            <a:chOff x="0" y="0"/>
            <a:chExt cx="2736727" cy="1690742"/>
          </a:xfrm>
        </p:grpSpPr>
        <p:sp>
          <p:nvSpPr>
            <p:cNvPr name="AutoShape 19" id="19"/>
            <p:cNvSpPr/>
            <p:nvPr/>
          </p:nvSpPr>
          <p:spPr>
            <a:xfrm flipV="true">
              <a:off x="1380752" y="27937"/>
              <a:ext cx="1336252" cy="1646801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0" id="20"/>
            <p:cNvSpPr/>
            <p:nvPr/>
          </p:nvSpPr>
          <p:spPr>
            <a:xfrm>
              <a:off x="19673" y="16066"/>
              <a:ext cx="1341405" cy="1642606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21" id="21"/>
          <p:cNvGrpSpPr/>
          <p:nvPr/>
        </p:nvGrpSpPr>
        <p:grpSpPr>
          <a:xfrm rot="0">
            <a:off x="11364278" y="4608711"/>
            <a:ext cx="4386262" cy="671922"/>
            <a:chOff x="0" y="0"/>
            <a:chExt cx="1155230" cy="17696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155230" cy="176967"/>
            </a:xfrm>
            <a:custGeom>
              <a:avLst/>
              <a:gdLst/>
              <a:ahLst/>
              <a:cxnLst/>
              <a:rect r="r" b="b" t="t" l="l"/>
              <a:pathLst>
                <a:path h="176967" w="1155230">
                  <a:moveTo>
                    <a:pt x="24711" y="0"/>
                  </a:moveTo>
                  <a:lnTo>
                    <a:pt x="1130519" y="0"/>
                  </a:lnTo>
                  <a:cubicBezTo>
                    <a:pt x="1137073" y="0"/>
                    <a:pt x="1143358" y="2603"/>
                    <a:pt x="1147992" y="7238"/>
                  </a:cubicBezTo>
                  <a:cubicBezTo>
                    <a:pt x="1152626" y="11872"/>
                    <a:pt x="1155230" y="18157"/>
                    <a:pt x="1155230" y="24711"/>
                  </a:cubicBezTo>
                  <a:lnTo>
                    <a:pt x="1155230" y="152256"/>
                  </a:lnTo>
                  <a:cubicBezTo>
                    <a:pt x="1155230" y="158810"/>
                    <a:pt x="1152626" y="165095"/>
                    <a:pt x="1147992" y="169729"/>
                  </a:cubicBezTo>
                  <a:cubicBezTo>
                    <a:pt x="1143358" y="174364"/>
                    <a:pt x="1137073" y="176967"/>
                    <a:pt x="1130519" y="176967"/>
                  </a:cubicBezTo>
                  <a:lnTo>
                    <a:pt x="24711" y="176967"/>
                  </a:lnTo>
                  <a:cubicBezTo>
                    <a:pt x="18157" y="176967"/>
                    <a:pt x="11872" y="174364"/>
                    <a:pt x="7238" y="169729"/>
                  </a:cubicBezTo>
                  <a:cubicBezTo>
                    <a:pt x="2603" y="165095"/>
                    <a:pt x="0" y="158810"/>
                    <a:pt x="0" y="152256"/>
                  </a:cubicBezTo>
                  <a:lnTo>
                    <a:pt x="0" y="24711"/>
                  </a:lnTo>
                  <a:cubicBezTo>
                    <a:pt x="0" y="18157"/>
                    <a:pt x="2603" y="11872"/>
                    <a:pt x="7238" y="7238"/>
                  </a:cubicBezTo>
                  <a:cubicBezTo>
                    <a:pt x="11872" y="2603"/>
                    <a:pt x="18157" y="0"/>
                    <a:pt x="24711" y="0"/>
                  </a:cubicBezTo>
                  <a:close/>
                </a:path>
              </a:pathLst>
            </a:custGeom>
            <a:solidFill>
              <a:srgbClr val="C1FF72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155230" cy="215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428875" y="4634230"/>
            <a:ext cx="13430250" cy="2326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The manifest.toml file is the cornerstone of </a:t>
            </a:r>
            <a:r>
              <a:rPr lang="en-US" sz="3299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Environment as Code</a:t>
            </a:r>
            <a:r>
              <a:rPr lang="en-US" sz="3299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, acting as a blueprint that guarantees your project's environment is consistent, reproducible, and portable. It turns "it works on my machine" into "it works everywhere.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DAGwMsZ1CvI</dc:identifier>
  <dcterms:modified xsi:type="dcterms:W3CDTF">2011-08-01T06:04:30Z</dcterms:modified>
  <cp:revision>1</cp:revision>
  <dc:title>FOSS_FLOXy</dc:title>
</cp:coreProperties>
</file>

<file path=docProps/thumbnail.jpeg>
</file>